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1" r:id="rId20"/>
    <p:sldId id="273" r:id="rId21"/>
    <p:sldId id="276" r:id="rId22"/>
    <p:sldId id="277" r:id="rId23"/>
    <p:sldId id="279" r:id="rId24"/>
    <p:sldId id="280" r:id="rId25"/>
    <p:sldId id="281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62FA-3C19-497C-B075-CBAF75E13F9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4B387-1BA4-4921-9701-DD66993D8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B387-1BA4-4921-9701-DD66993D86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5999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11/24/2014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mecw.gis.lu.se/priorityFields.aspx?location=Lund+University,+Sweden&amp;lot=EACEA" TargetMode="External"/><Relationship Id="rId3" Type="http://schemas.openxmlformats.org/officeDocument/2006/relationships/hyperlink" Target="https://emecw.gis.lu.se/priorityFields.aspx?location=University+of+Lille,+France&amp;lot=EACEA" TargetMode="External"/><Relationship Id="rId7" Type="http://schemas.openxmlformats.org/officeDocument/2006/relationships/hyperlink" Target="https://emecw.gis.lu.se/priorityFields.aspx?location=University+of+Deusto,+Spain&amp;lot=EACEA" TargetMode="External"/><Relationship Id="rId2" Type="http://schemas.openxmlformats.org/officeDocument/2006/relationships/hyperlink" Target="https://emecw.gis.lu.se/priorityFields.aspx?location=University+of+Graz,+Austria&amp;lot=EAC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ecw.gis.lu.se/priorityFields.aspx?location=University+of+Ljubljana,+Slovenia&amp;lot=EACEA" TargetMode="External"/><Relationship Id="rId5" Type="http://schemas.openxmlformats.org/officeDocument/2006/relationships/hyperlink" Target="https://emecw.gis.lu.se/priorityFields.aspx?location=University+of+Ferrara,+Italy&amp;lot=EACEA" TargetMode="External"/><Relationship Id="rId4" Type="http://schemas.openxmlformats.org/officeDocument/2006/relationships/hyperlink" Target="https://emecw.gis.lu.se/priorityFields.aspx?location=Humboldt+University+Berlin,+Germany&amp;lot=EACEA" TargetMode="External"/><Relationship Id="rId9" Type="http://schemas.openxmlformats.org/officeDocument/2006/relationships/hyperlink" Target="https://emecw.gis.lu.se/priorityFields.aspx?location=Eindhoven+University+of+Technology,+The+Netherlands&amp;lot=EACE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Маълумоти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кӯтоҳ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бораи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лоиҳаҳо 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барномаҳо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07194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endParaRPr lang="tg-Cyrl-TJ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tg-Cyrl-TJ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tg-Cyrl-TJ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g-Cyrl-TJ" sz="20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Эшов Муҳаммадалӣ</a:t>
            </a:r>
          </a:p>
          <a:p>
            <a:pPr algn="r"/>
            <a:r>
              <a:rPr lang="tg-Cyrl-TJ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Мутахассиси калони шӯъбаи </a:t>
            </a:r>
            <a:endParaRPr lang="en-US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tg-Cyrl-TJ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робитаҳои байналмилалй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413097" y="2531740"/>
            <a:ext cx="4714908" cy="365760"/>
          </a:xfrm>
        </p:spPr>
        <p:txBody>
          <a:bodyPr/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oven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dergradua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st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.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cademic staf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803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Барномаи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мубодилаи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дониш</a:t>
            </a:r>
            <a:r>
              <a:rPr lang="tg-Cyrl-TJ" sz="2200" dirty="0" smtClean="0">
                <a:latin typeface="Times New Roman" pitchFamily="18" charset="0"/>
                <a:cs typeface="Times New Roman" pitchFamily="18" charset="0"/>
              </a:rPr>
              <a:t>ҷӯён байни ДДТТ ва Кэмянги Ҷумҳурии Куриёи Ҷанубӣ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 Exchange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between Keimyung University and TSUC.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6200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g-Cyrl-TJ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Мақсади асосии барнома</a:t>
            </a:r>
          </a:p>
          <a:p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Омӯзиши забони куриёӣ</a:t>
            </a:r>
          </a:p>
          <a:p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Маданияти Куриё</a:t>
            </a:r>
          </a:p>
          <a:p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Муносибатҳои дустӣ байни миллатҳои Осиё </a:t>
            </a:r>
          </a:p>
          <a:p>
            <a:pPr>
              <a:buNone/>
            </a:pPr>
            <a:r>
              <a:rPr lang="tg-Cyrl-TJ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Шумораи донишҷӯёне, ки мувофиқи барнома дар Куриёи Ҷанубӣ имконияти таҳсил кардан доранд.</a:t>
            </a:r>
          </a:p>
          <a:p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Дар як с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местр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 3 нафар донишҷӯ -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fall semester and Spring semester</a:t>
            </a:r>
            <a:r>
              <a:rPr lang="tg-Cyrl-TJ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g-Cyrl-TJ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Кӣ иштирок карда метавонад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tg-Cyrl-TJ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Донишҷӯёни фаъол</a:t>
            </a:r>
          </a:p>
          <a:p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Донишҷӯёне, ки забони англисиро хуб медонанд</a:t>
            </a:r>
          </a:p>
          <a:p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Забони куриёӣ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дар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сатҳи навом</a:t>
            </a:r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ӯз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elementary level</a:t>
            </a:r>
            <a:endParaRPr lang="tg-Cyrl-TJ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g-Cyrl-TJ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Барномаи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мубодилаи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дониш</a:t>
            </a:r>
            <a:r>
              <a:rPr lang="tg-Cyrl-TJ" sz="2200" dirty="0" smtClean="0">
                <a:latin typeface="Times New Roman" pitchFamily="18" charset="0"/>
                <a:cs typeface="Times New Roman" pitchFamily="18" charset="0"/>
              </a:rPr>
              <a:t>ҷӯён байни ДДТТ ва Кэмянги Ҷумҳурии Куриёи Ҷанубӣ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 Exchange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between Keimyung University and TSUC.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620000" cy="50435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g-Cyrl-TJ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Ҳуҷҷатҳои ҳатмӣ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tg-Cyrl-TJ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Анкета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g-Cyrl-TJ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Транскрипт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Diplom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Trascript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Шиноснома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Passport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Тавсиянома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Recommendation letter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Мактуби мативатсионӣ (мақсад ва сабаб)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Motivation Letter</a:t>
            </a:r>
            <a:endParaRPr lang="tg-Cyrl-TJ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Сертификати забони англисӣ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 language Certificate</a:t>
            </a:r>
            <a:endParaRPr lang="tg-Cyrl-TJ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g-Cyrl-TJ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Хуҷҷатҳои иловагӣ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tg-Cyrl-TJ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олаҳо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Reports</a:t>
            </a:r>
            <a:r>
              <a:rPr lang="tg-Cyrl-TJ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Essays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Сертификатҳо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Certificates of achievements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Ифтихорномаҳо ва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дипломҳо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Awards and Diplomas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Тарҷумаи рисолаи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дипломӣ ва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илмӣ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забони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англисӣ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Diploma theses (English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g-Cyrl-TJ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Намунаи анкета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857488" y="6286520"/>
            <a:ext cx="78581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tg-Cyrl-TJ" sz="2200" dirty="0" smtClean="0">
                <a:latin typeface="Times New Roman" pitchFamily="18" charset="0"/>
                <a:cs typeface="Times New Roman" pitchFamily="18" charset="0"/>
              </a:rPr>
              <a:t>қи интернет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Курсҳо.,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E-learning course.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Омӯзиши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Тара</a:t>
            </a:r>
            <a:r>
              <a:rPr lang="tg-Cyrl-TJ" sz="2200" dirty="0" smtClean="0">
                <a:latin typeface="Times New Roman" pitchFamily="18" charset="0"/>
                <a:cs typeface="Times New Roman" pitchFamily="18" charset="0"/>
              </a:rPr>
              <a:t>ққиёти Сиёсиӣ Иқтисодии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Ҷумҳурии Куриё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Осиёи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Шарқӣ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Political Economy of Development/ Korea and East Asia.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g-Cyrl-TJ" sz="2400" b="1" dirty="0" smtClean="0">
                <a:solidFill>
                  <a:schemeClr val="tx2"/>
                </a:solidFill>
              </a:rPr>
              <a:t>Мақсади асосии барнома</a:t>
            </a:r>
          </a:p>
          <a:p>
            <a:r>
              <a:rPr lang="tg-Cyrl-TJ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Шинос номудани иштирокчиён бо таҷрибаи тараққиёти иқтисодӣ, иҷтимоӣ ва сиёсӣ дар Куриёи Ҷанубӣ ва Осиёи Шарқӣ.</a:t>
            </a:r>
          </a:p>
          <a:p>
            <a:pPr>
              <a:buNone/>
            </a:pPr>
            <a:r>
              <a:rPr lang="tg-Cyrl-TJ" sz="2400" b="1" dirty="0" smtClean="0">
                <a:solidFill>
                  <a:schemeClr val="tx2"/>
                </a:solidFill>
              </a:rPr>
              <a:t>Талаботи барнома</a:t>
            </a:r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tg-Cyrl-TJ" sz="2400" dirty="0" smtClean="0">
                <a:solidFill>
                  <a:schemeClr val="tx2"/>
                </a:solidFill>
              </a:rPr>
              <a:t>Дар лексияҳо иштирок кардан ва баъди ба анҷом расидани курс навистани мақолаҳо.</a:t>
            </a:r>
          </a:p>
          <a:p>
            <a:pPr>
              <a:buNone/>
            </a:pPr>
            <a:r>
              <a:rPr lang="tg-Cyrl-TJ" sz="2400" b="1" dirty="0" smtClean="0">
                <a:solidFill>
                  <a:schemeClr val="tx2"/>
                </a:solidFill>
              </a:rPr>
              <a:t>Кӣ иштирок карда метавонад</a:t>
            </a:r>
            <a:r>
              <a:rPr lang="en-US" sz="2400" b="1" dirty="0" smtClean="0">
                <a:solidFill>
                  <a:schemeClr val="tx2"/>
                </a:solidFill>
              </a:rPr>
              <a:t>?</a:t>
            </a:r>
            <a:endParaRPr lang="tg-Cyrl-TJ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tg-Cyrl-TJ" sz="2400" dirty="0" smtClean="0">
                <a:solidFill>
                  <a:schemeClr val="tx2"/>
                </a:solidFill>
              </a:rPr>
              <a:t>Данишҷӯёне, ки </a:t>
            </a:r>
          </a:p>
          <a:p>
            <a:r>
              <a:rPr lang="tg-Cyrl-TJ" sz="2400" dirty="0" smtClean="0">
                <a:solidFill>
                  <a:schemeClr val="tx2"/>
                </a:solidFill>
              </a:rPr>
              <a:t>Забони англисиро хуб медонанд. </a:t>
            </a:r>
          </a:p>
          <a:p>
            <a:r>
              <a:rPr lang="tg-Cyrl-TJ" sz="2400" dirty="0" smtClean="0">
                <a:solidFill>
                  <a:schemeClr val="tx2"/>
                </a:solidFill>
              </a:rPr>
              <a:t>Мақсади ба Куриё рафтан доранд.</a:t>
            </a:r>
          </a:p>
          <a:p>
            <a:r>
              <a:rPr lang="tg-Cyrl-TJ" sz="2400" dirty="0" smtClean="0">
                <a:solidFill>
                  <a:schemeClr val="tx2"/>
                </a:solidFill>
              </a:rPr>
              <a:t>Мақсади дар конференсия иштирок кардан доранд</a:t>
            </a:r>
          </a:p>
          <a:p>
            <a:pPr>
              <a:buNone/>
            </a:pPr>
            <a:r>
              <a:rPr lang="tg-Cyrl-TJ" sz="2400" b="1" dirty="0" smtClean="0">
                <a:solidFill>
                  <a:schemeClr val="tx2"/>
                </a:solidFill>
              </a:rPr>
              <a:t>Аксхо – ҷараёни дарс </a:t>
            </a:r>
            <a:endParaRPr lang="ru-RU" sz="2400" b="1" dirty="0">
              <a:solidFill>
                <a:schemeClr val="tx2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500694" y="6643710"/>
            <a:ext cx="71438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tg-Cyrl-TJ" dirty="0" smtClean="0">
                <a:latin typeface="Times New Roman" pitchFamily="18" charset="0"/>
                <a:cs typeface="Times New Roman" pitchFamily="18" charset="0"/>
              </a:rPr>
              <a:t>Барнома ва лоиҳаҳо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5"/>
          </a:xfrm>
        </p:spPr>
        <p:txBody>
          <a:bodyPr>
            <a:noAutofit/>
          </a:bodyPr>
          <a:lstStyle/>
          <a:p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Ҳамкории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вро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-O</a:t>
            </a:r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сиё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баҳри такомул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инкишоф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Барномаи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Эрасмус Мундус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Euro-Asian cooperation  for Excellence and advancement, Erasmus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Mundus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g-Cyrl-TJ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Барномаи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мубодилаи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дониш</a:t>
            </a:r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ҷӯён байни Кэмянги Ҷумҳурии Куриёи Ҷанубӣ ва 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ДДТТ 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 Exchange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 Keimyung University and TSUC</a:t>
            </a:r>
            <a:r>
              <a:rPr lang="tg-Cyrl-TJ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қи интернет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Курсҳо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E-learning courses.</a:t>
            </a:r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Омӯзиши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Тара</a:t>
            </a:r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ққиёти Сиёсӣ Иқтисодии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Ҷумҳурии Куриё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Осиёи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Шарқӣ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Political Economy of Development/ Korea and East Asia</a:t>
            </a:r>
          </a:p>
          <a:p>
            <a:r>
              <a:rPr lang="tg-Cyrl-TJ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Курси забони куриёӣ</a:t>
            </a:r>
            <a:endParaRPr lang="ru-RU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1008_1349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1008_135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41008_135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g-Cyrl-TJ" sz="4800" dirty="0" smtClean="0">
                <a:latin typeface="Times New Roman" pitchFamily="18" charset="0"/>
                <a:cs typeface="Times New Roman" pitchFamily="18" charset="0"/>
              </a:rPr>
              <a:t>Курси забони куриёӣ</a:t>
            </a:r>
            <a:endParaRPr lang="ru-RU" dirty="0"/>
          </a:p>
        </p:txBody>
      </p:sp>
      <p:pic>
        <p:nvPicPr>
          <p:cNvPr id="4" name="Содержимое 3" descr="20141007_1407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4500"/>
            <a:ext cx="7620000" cy="4572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g-Cyrl-TJ" sz="4400" dirty="0" smtClean="0">
                <a:latin typeface="Times New Roman" pitchFamily="18" charset="0"/>
                <a:cs typeface="Times New Roman" pitchFamily="18" charset="0"/>
              </a:rPr>
              <a:t>Курси забони куриёӣ</a:t>
            </a:r>
            <a:endParaRPr lang="ru-RU" dirty="0"/>
          </a:p>
        </p:txBody>
      </p:sp>
      <p:pic>
        <p:nvPicPr>
          <p:cNvPr id="4" name="Содержимое 3" descr="20141007_1407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4500"/>
            <a:ext cx="7620000" cy="4572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g-Cyrl-TJ" sz="4400" dirty="0" smtClean="0">
                <a:latin typeface="Times New Roman" pitchFamily="18" charset="0"/>
                <a:cs typeface="Times New Roman" pitchFamily="18" charset="0"/>
              </a:rPr>
              <a:t>Курси забони куриёӣ</a:t>
            </a:r>
            <a:endParaRPr lang="ru-RU" dirty="0"/>
          </a:p>
        </p:txBody>
      </p:sp>
      <p:pic>
        <p:nvPicPr>
          <p:cNvPr id="4" name="Содержимое 3" descr="20141007_141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14500"/>
            <a:ext cx="7620000" cy="4572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85992"/>
            <a:ext cx="7467600" cy="1143000"/>
          </a:xfrm>
        </p:spPr>
        <p:txBody>
          <a:bodyPr/>
          <a:lstStyle/>
          <a:p>
            <a:pPr algn="ctr"/>
            <a:r>
              <a:rPr lang="tg-Cyrl-TJ" dirty="0" smtClean="0">
                <a:latin typeface="Times New Roman" pitchFamily="18" charset="0"/>
                <a:cs typeface="Times New Roman" pitchFamily="18" charset="0"/>
              </a:rPr>
              <a:t>Ба диққататон ташаккур!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1627173" y="4324440"/>
            <a:ext cx="487977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International Relations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Office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©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TSUC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®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Ҳамкории Евро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сиё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баҳри такомул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инкишоф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Барномаи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Эрасмус Мундус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Euro-Asian cooperation  for Excellence and advancement, Erasmus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Mundus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g-Cyrl-TJ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115328" cy="5500725"/>
          </a:xfrm>
        </p:spPr>
        <p:txBody>
          <a:bodyPr>
            <a:noAutofit/>
          </a:bodyPr>
          <a:lstStyle/>
          <a:p>
            <a:pPr marL="173038" indent="-173038"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marL="173038" indent="-173038">
              <a:buNone/>
            </a:pPr>
            <a:r>
              <a:rPr lang="ru-RU" sz="2300" b="1" dirty="0" err="1" smtClean="0">
                <a:solidFill>
                  <a:schemeClr val="tx2"/>
                </a:solidFill>
              </a:rPr>
              <a:t>Давлат</a:t>
            </a:r>
            <a:r>
              <a:rPr lang="tg-Cyrl-TJ" sz="2300" b="1" dirty="0" smtClean="0">
                <a:solidFill>
                  <a:schemeClr val="tx2"/>
                </a:solidFill>
              </a:rPr>
              <a:t>ҳои аъзо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ru-RU" sz="2300" b="1" dirty="0" smtClean="0">
                <a:solidFill>
                  <a:schemeClr val="tx2"/>
                </a:solidFill>
              </a:rPr>
              <a:t>дар </a:t>
            </a:r>
            <a:r>
              <a:rPr lang="ru-RU" sz="2300" b="1" dirty="0" err="1" smtClean="0">
                <a:solidFill>
                  <a:schemeClr val="tx2"/>
                </a:solidFill>
              </a:rPr>
              <a:t>Аврупо</a:t>
            </a:r>
            <a:r>
              <a:rPr lang="en-US" sz="2300" b="1" dirty="0" smtClean="0"/>
              <a:t>: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</a:p>
          <a:p>
            <a:pPr marL="173038" indent="-173038"/>
            <a:r>
              <a:rPr lang="en-US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Austria - </a:t>
            </a:r>
            <a:r>
              <a:rPr lang="en-GB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University of Graz</a:t>
            </a:r>
            <a:r>
              <a:rPr lang="en-GB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3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Австрия – </a:t>
            </a:r>
            <a:r>
              <a:rPr lang="ru-RU" sz="233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Донишгоҳи Граз</a:t>
            </a:r>
            <a:endParaRPr lang="en-GB" sz="233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-173038"/>
            <a:r>
              <a:rPr lang="en-GB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France - University of Lille</a:t>
            </a:r>
            <a:r>
              <a:rPr lang="ru-RU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3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3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Фаронса</a:t>
            </a:r>
            <a:r>
              <a:rPr lang="ru-RU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3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Донишго</a:t>
            </a:r>
            <a:r>
              <a:rPr lang="tg-Cyrl-TJ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ҳ</a:t>
            </a:r>
            <a:r>
              <a:rPr lang="ru-RU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3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Лилл</a:t>
            </a:r>
            <a:endParaRPr lang="ru-RU" sz="233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-173038"/>
            <a:r>
              <a:rPr lang="en-GB" sz="233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Ger</a:t>
            </a:r>
            <a:r>
              <a:rPr lang="en-GB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many - Humboldt University Berlin</a:t>
            </a:r>
            <a:r>
              <a:rPr lang="ru-RU" sz="233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3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3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Олмон</a:t>
            </a:r>
            <a:r>
              <a:rPr lang="ru-RU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3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Дониго</a:t>
            </a:r>
            <a:r>
              <a:rPr lang="tg-Cyrl-TJ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ҳи Ҳумболдти Берлин </a:t>
            </a:r>
            <a:endParaRPr lang="ru-RU" sz="233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-173038"/>
            <a:r>
              <a:rPr lang="en-GB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Italy - University of Ferrara</a:t>
            </a:r>
            <a:r>
              <a:rPr lang="tg-Cyrl-TJ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3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33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Итолиё</a:t>
            </a:r>
            <a:r>
              <a:rPr lang="ru-RU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33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Донишгоҳи Феррара</a:t>
            </a:r>
            <a:endParaRPr lang="en-GB" sz="233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-173038"/>
            <a:r>
              <a:rPr lang="en-GB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Slovenia - University of Ljubljana</a:t>
            </a:r>
            <a:r>
              <a:rPr lang="tg-Cyrl-TJ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g-Cyrl-TJ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Словения </a:t>
            </a:r>
            <a:r>
              <a:rPr lang="en-US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g-Cyrl-TJ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Донишгоҳи Любляна </a:t>
            </a:r>
            <a:endParaRPr lang="ru-RU" sz="233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-173038"/>
            <a:r>
              <a:rPr lang="en-GB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Spain - University of </a:t>
            </a:r>
            <a:r>
              <a:rPr lang="en-GB" sz="233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Deusto</a:t>
            </a:r>
            <a:r>
              <a:rPr lang="tg-Cyrl-TJ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Испания – Донишгоҳи Деюсто </a:t>
            </a:r>
            <a:endParaRPr lang="ru-RU" sz="233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-173038"/>
            <a:r>
              <a:rPr lang="en-GB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Sweden - Lund University</a:t>
            </a:r>
            <a:r>
              <a:rPr lang="tg-Cyrl-TJ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Шветсия – Донишгоҳи Лунд</a:t>
            </a:r>
          </a:p>
          <a:p>
            <a:pPr marL="173038" indent="-173038"/>
            <a:r>
              <a:rPr lang="en-GB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The Netherlands - Eindhoven University of Technology</a:t>
            </a:r>
            <a:r>
              <a:rPr lang="tg-Cyrl-TJ" sz="233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33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Голландия – Донишгоҳи Технологии </a:t>
            </a:r>
            <a:r>
              <a:rPr lang="ru-RU" sz="233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Эйндховен</a:t>
            </a:r>
            <a:endParaRPr lang="ru-RU" sz="233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Ҳамкории Евро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сиё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баҳри такомул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инкишоф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Барномаи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Эрасмус Мундус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Euro-Asian cooperation  for Excellence and advancement, Erasmus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Mundus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g-Cyrl-TJ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g-Cyrl-TJ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Кӣ метавонад иштирок кунад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tg-Cyrl-TJ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g-Cyrl-TJ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Ҳамма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Донишҷӯён</a:t>
            </a:r>
          </a:p>
          <a:p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Магистрон </a:t>
            </a:r>
          </a:p>
          <a:p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Аспирантон</a:t>
            </a:r>
          </a:p>
          <a:p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 коргарон, муллимони донишгоҳҳо</a:t>
            </a:r>
            <a:r>
              <a:rPr lang="tg-Cyrl-TJ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Ҳамкории Евро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сиё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баҳри такомул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инкишоф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Барномаи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Эрасмус Мундус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Euro-Asian cooperation  for Excellence and advancement, Erasmus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Mundus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g-Cyrl-TJ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620000" cy="5043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g-Cyrl-TJ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Талаботҳои асосӣ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g-Cyrl-TJ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Аз 100%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tg-Cyrl-TJ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50% - Таълим -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Academic merit</a:t>
            </a:r>
            <a:r>
              <a:rPr lang="tg-Cyrl-TJ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онишу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малака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та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ҷриба, мақолаҳо ва рисолаи илмӣ</a:t>
            </a:r>
            <a:r>
              <a:rPr lang="en-US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g-Cyrl-TJ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40%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Забон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Language capacity</a:t>
            </a:r>
            <a:r>
              <a:rPr lang="tg-Cyrl-TJ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донистани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забони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англис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ӣ ва дар </a:t>
            </a:r>
            <a:r>
              <a:rPr lang="tg-Cyrl-TJ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Олмон</a:t>
            </a:r>
            <a:r>
              <a:rPr lang="en-US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Фаронса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Испания,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донистани забонҳои давлатӣ ҳатмӣ мебошад</a:t>
            </a:r>
            <a:r>
              <a:rPr lang="en-US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g-Cyrl-TJ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Мативатсия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r>
              <a:rPr lang="tg-Cyrl-TJ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мақсади интихоби фан, давлат ва барнома. 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g-Cyrl-TJ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Ҳамкории Евро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сиё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баҳри такомул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инкишоф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Барномаи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Эрасмус Мундус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g-Cyrl-TJ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Euro-Asian cooperation  for Excellence and advancement, Erasmus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Mundus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g-Cyrl-TJ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115328" cy="5429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g-Cyrl-TJ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Ҳуҷҷатҳои Ҳатмӣ</a:t>
            </a:r>
            <a:r>
              <a:rPr lang="en-US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Транскрипт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Diplom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Trascript</a:t>
            </a:r>
            <a:endParaRPr 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Шиноснома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Passport</a:t>
            </a: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Резюме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маълумоти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муфассал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дар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бораи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тахсилот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та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ҷриба ва дастовардҳои донишҷӯб.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CV</a:t>
            </a:r>
            <a:endParaRPr lang="tg-Cyrl-TJ" sz="3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Тавсиянома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2-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Recommendation letter</a:t>
            </a: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Мактуби мативатсионӣ (мақсад ва сабаб)</a:t>
            </a:r>
            <a:r>
              <a:rPr lang="en-US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Motivation Letter</a:t>
            </a:r>
            <a:endParaRPr lang="tg-Cyrl-TJ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Сертификати забони англисӣ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 language Certificate</a:t>
            </a:r>
            <a:endParaRPr lang="tg-Cyrl-TJ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Мувофиқатнома.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Барои донишҷӯёне, ки мувофиқи шартнома дар муддати 1 сол дар Аврупо таҳсил менамоянд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agreement </a:t>
            </a:r>
            <a:endParaRPr lang="tg-Cyrl-TJ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g-Cyrl-TJ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Маълумотнома аз донишгоҳ 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Confirmation letter</a:t>
            </a:r>
            <a:endParaRPr lang="tg-Cyrl-TJ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g-Cyrl-TJ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Хуҷҷатҳои иловагӣ</a:t>
            </a:r>
            <a:r>
              <a:rPr lang="en-US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tg-Cyrl-TJ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олаҳо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Reports</a:t>
            </a: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Сертификатҳо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Certificates of achievements </a:t>
            </a: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Ифтихорномаҳо ва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дипломҳо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Awards and Diplomas </a:t>
            </a: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Тарҷумаи рисолаи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дипломӣ ва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илмӣ</a:t>
            </a:r>
            <a:r>
              <a:rPr lang="ru-RU" sz="3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забони</a:t>
            </a:r>
            <a:r>
              <a:rPr lang="ru-RU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англисӣ</a:t>
            </a:r>
            <a:r>
              <a:rPr lang="en-US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Diploma theses (English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traslation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4A53B82B-D72D-054E-A2F1-26D629BA4D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6753628" y="2443643"/>
            <a:ext cx="4033845" cy="36576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Relations Office, TSUC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ebsite of EACE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515031"/>
          </a:xfrm>
        </p:spPr>
      </p:pic>
      <p:sp>
        <p:nvSpPr>
          <p:cNvPr id="5" name="Прямоугольник 4"/>
          <p:cNvSpPr/>
          <p:nvPr/>
        </p:nvSpPr>
        <p:spPr>
          <a:xfrm>
            <a:off x="2285984" y="6211669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g-Cyrl-TJ" dirty="0" smtClean="0"/>
          </a:p>
          <a:p>
            <a:r>
              <a:rPr lang="en-GB" b="1" dirty="0" smtClean="0"/>
              <a:t>http://www.ef.uni-lj.si/euroasiancea/selection_process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in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000364" y="578645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https://emecw.gis.lu.se/priorityHelper.aspx?&amp;lot=EACEA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</p:spPr>
      </p:pic>
      <p:sp>
        <p:nvSpPr>
          <p:cNvPr id="5" name="Прямоугольник 4"/>
          <p:cNvSpPr/>
          <p:nvPr/>
        </p:nvSpPr>
        <p:spPr>
          <a:xfrm>
            <a:off x="2428860" y="4929198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https://emecw.gis.lu.se/priorityHelper.aspx?&amp;lot=2EACEA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4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1756</Template>
  <TotalTime>766</TotalTime>
  <Words>837</Words>
  <Application>Microsoft Office PowerPoint</Application>
  <PresentationFormat>Экран (4:3)</PresentationFormat>
  <Paragraphs>125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Тема14</vt:lpstr>
      <vt:lpstr>         Маълумоти кӯтоҳ дар бораи лоиҳаҳо ва барномаҳо</vt:lpstr>
      <vt:lpstr>Барнома ва лоиҳаҳо</vt:lpstr>
      <vt:lpstr>Ҳамкории Евро-Oсиё баҳри такомул ва инкишоф (Барномаи Эрасмус Мундус) - Euro-Asian cooperation  for Excellence and advancement, Erasmus Mundus Programme.</vt:lpstr>
      <vt:lpstr>Ҳамкории Евро-Oсиё баҳри такомул ва инкишоф (Барномаи Эрасмус Мундус) - Euro-Asian cooperation  for Excellence and advancement, Erasmus Mundus Programme.</vt:lpstr>
      <vt:lpstr>Ҳамкории Евро-Oсиё баҳри такомул ва инкишоф (Барномаи Эрасмус Мундус) - Euro-Asian cooperation  for Excellence and advancement, Erasmus Mundus Programme.</vt:lpstr>
      <vt:lpstr>Ҳамкории Евро-Oсиё баҳри такомул ва инкишофб Барномаи Эрасмус Мундус) - Euro-Asian cooperation  for Excellence and advancement, Erasmus Mundus Programme.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Барномаи мубодилаи донишҷӯён байни ДДТТ ва Кэмянги Ҷумҳурии Куриёи Ҷанубӣ  Student Exchange Programme between Keimyung University and TSUC.</vt:lpstr>
      <vt:lpstr>Барномаи мубодилаи донишҷӯён байни ДДТТ ва Кэмянги Ҷумҳурии Куриёи Ҷанубӣ  Student Exchange Programme between Keimyung University and TSUC.</vt:lpstr>
      <vt:lpstr>Слайд 17</vt:lpstr>
      <vt:lpstr>Слайд 18</vt:lpstr>
      <vt:lpstr>Онлайн (бо тариқи интернет) Курсҳо., E-learning course.  Омӯзиши Тараққиёти Сиёсиӣ Иқтисодии Ҷумҳурии Куриё ва Осиёи Шарқӣ.  Political Economy of Development/ Korea and East Asia. </vt:lpstr>
      <vt:lpstr>Слайд 20</vt:lpstr>
      <vt:lpstr>Слайд 21</vt:lpstr>
      <vt:lpstr>Слайд 22</vt:lpstr>
      <vt:lpstr>Курси забони куриёӣ</vt:lpstr>
      <vt:lpstr>Курси забони куриёӣ</vt:lpstr>
      <vt:lpstr>Курси забони куриёӣ</vt:lpstr>
      <vt:lpstr>Ба диққататон ташаккур!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Маълумоти кӯтоҳ дар бораи барномаҳо ва лоиҳаҳо</dc:title>
  <dc:creator>User</dc:creator>
  <cp:lastModifiedBy>User</cp:lastModifiedBy>
  <cp:revision>60</cp:revision>
  <dcterms:created xsi:type="dcterms:W3CDTF">2014-11-19T14:41:05Z</dcterms:created>
  <dcterms:modified xsi:type="dcterms:W3CDTF">2014-11-24T07:45:15Z</dcterms:modified>
</cp:coreProperties>
</file>